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_rels/notesSlide1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2.xml.rels" ContentType="application/vnd.openxmlformats-package.relationship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30.png" ContentType="image/png"/>
  <Override PartName="/ppt/media/image28.png" ContentType="image/png"/>
  <Override PartName="/ppt/media/image10.png" ContentType="image/png"/>
  <Override PartName="/ppt/media/image29.png" ContentType="image/png"/>
  <Override PartName="/ppt/media/image5.png" ContentType="image/png"/>
  <Override PartName="/ppt/media/image35.png" ContentType="image/png"/>
  <Override PartName="/ppt/media/image6.png" ContentType="image/png"/>
  <Override PartName="/ppt/media/image36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38.png" ContentType="image/png"/>
  <Override PartName="/ppt/media/image8.png" ContentType="image/png"/>
  <Override PartName="/ppt/media/image13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9.jpeg" ContentType="image/jpeg"/>
  <Override PartName="/ppt/media/image11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70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 type="dt" idx="22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97" name="PlaceHolder 5"/>
          <p:cNvSpPr>
            <a:spLocks noGrp="1"/>
          </p:cNvSpPr>
          <p:nvPr>
            <p:ph type="ftr" idx="23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98" name="PlaceHolder 6"/>
          <p:cNvSpPr>
            <a:spLocks noGrp="1"/>
          </p:cNvSpPr>
          <p:nvPr>
            <p:ph type="sldNum" idx="24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AE88345C-E193-4E17-95F3-4377792790D5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9DBE6C9-FAC0-4D85-8273-89CAF87D393A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39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9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BD34AFA-5657-4311-A22C-B5489EAD11AC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39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98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525DD59-A9FC-4B4F-8AAD-0AA4F209E8CB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40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01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7C5CD7A-C141-46D3-AB67-8618EA4555D2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40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04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DEACD3B-59BB-43E3-94DF-14AE35731EC3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40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07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ACF2421-F21F-43F1-BADE-744BD0C3CB3B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40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C8D1741-7C39-4333-BD93-9192D122F070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39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92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EC9463D-2E37-4792-BDC0-16FA95577041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1F66AEB-F667-489C-BBC6-C5925185CEF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F625F1B-0E0B-4238-B4BB-B0CB0246B0D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A7D2639-03E8-42A0-BAE8-A2AEF284E31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07DC568-3EEC-48A5-9D1C-13E1FBFEDC3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235261D-60C5-49EA-B038-D3D85AAA287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3408B02-3DE2-4096-B04A-1BED1D5B7A3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E15EF63-400C-4A90-BFCF-E9AB81A04FB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F306E17-9695-4F43-A921-9C2AF48D1F0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340C8DA-A9D1-4D71-BC69-F29BC34EBDD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914400" y="2130480"/>
            <a:ext cx="10362960" cy="68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86BDFE3-1989-4F99-B3C5-CAAD326EDDC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31D05D0-6ABC-424D-80BC-690D5012108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6B785AF-F18B-43D2-AEEB-8E90EBAC0A0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524A242-71F0-4913-8D9A-27488EF59FF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DDEC582-F440-4C3E-A1AB-E6C9445FD02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F67553F-380B-4683-8461-9FD802E8532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889F99C-6F21-438D-B910-3CA2641C6AB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817BFCE-B550-4D2D-B3F3-28121370344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B78FAAC-314F-4994-AC99-F63A1C374FB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D04486A-E9BF-4FBC-921A-10D6304F900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47DF0D0-CB28-4B96-8046-345ADF894AD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31A157E-70AA-4F2F-AF5F-598CB1301A3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A523331-D15B-4A16-AD18-51FC4782DD8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9C34CA0-AAAB-4855-8A29-BCCB524791E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914400" y="2130480"/>
            <a:ext cx="10362960" cy="68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3BF32DE-930D-4B45-9E43-908C2DAB7FE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F89CDDF-EE06-4D8E-BAF6-D9EF91DF636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14A14B3-3447-4AD3-BB79-DCBA2E2A5F9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AB37620-F4D2-4C15-9299-1E008C408AA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D6584EA-BD0E-40B4-969B-15A895BF9DE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B909A43-8DF4-485C-BDEC-7AB96B1F768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0F4D8C4-1AE0-4F43-B87D-C29637842F0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A604DE9B-FDF8-4A5B-AA62-5C4D24D8E87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C39AC10-5354-4709-92A5-99D09767C11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C3068F6-18C8-409B-A5C4-D96A0EE1DF2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705AE28-3431-4B3C-8E4A-BE96DFA7A0D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ECCFB5B1-AB68-4C98-8B46-7B26CC24B1C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F88D114-6A0C-471A-AB95-D17B89B4D3F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ubTitle"/>
          </p:nvPr>
        </p:nvSpPr>
        <p:spPr>
          <a:xfrm>
            <a:off x="914400" y="2130480"/>
            <a:ext cx="10362960" cy="68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ADEDAA9F-5B42-4F7F-9B4B-C6FD58F5594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229500E9-4F90-45B6-812B-3F6B241DD91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133FBF9-207A-4EC6-B2CF-BBDF99EAB22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99CE9706-4207-43EC-80B9-928E19C95CE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C4F1D93-4337-447F-9CB2-BDD22AF1ED5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16EE28EC-2A05-4CD1-8809-5C72E572EE7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337F4F42-E593-41A9-B003-42ECC89346F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54897A79-0B60-4A69-BCDB-FA23DFB6D51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80FCECA-D820-40B8-8D53-7ACBF3FAA91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F55118EB-2106-4F04-B539-54DA736259B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665E72FA-CD58-40BC-92CE-DEC1AE5080F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51590795-8EBE-40A7-B9B8-68F58D9BD5D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784D76A3-7BDB-451B-88BD-5CF904FCCB0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subTitle"/>
          </p:nvPr>
        </p:nvSpPr>
        <p:spPr>
          <a:xfrm>
            <a:off x="914400" y="2130480"/>
            <a:ext cx="10362960" cy="68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D1F504F7-E491-4DDE-B7E6-1BE344EC646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C780A266-BCF2-4C35-8E6C-1318DC77994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2C6590B0-D7CB-47D5-92FF-5AB40CF1E87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C809673D-BA8E-41E5-ADA9-946E74A111B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76E4D0FC-1A8E-42CD-9C80-05AF00A4386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E74AD26E-6E41-456D-924F-CE17B012543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914400" y="2130480"/>
            <a:ext cx="10362960" cy="68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81D9113-FD30-4EC3-ADBB-C12E010D1F4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CE8F6D2C-76B7-4444-B0BB-4F5BA51F966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4747D924-22F1-4F93-893C-243DE179E71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AA2B2C29-2C09-4A09-B7D2-BF4CE88FAD1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998CDC29-2F19-4716-AD8B-2AED543ECF1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7C513949-EC54-4363-BE06-034A4ABD644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6031D440-3CF2-49CA-B551-28693698AA4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subTitle"/>
          </p:nvPr>
        </p:nvSpPr>
        <p:spPr>
          <a:xfrm>
            <a:off x="914400" y="2130480"/>
            <a:ext cx="10362960" cy="68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20354C69-D696-4614-BA9D-ECB52A1F06C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A04F2541-00FD-4358-8156-DD5686C1110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358FAA60-291E-421F-A547-2703A2F33F5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EE56F23E-610C-487F-903A-A85A084E14A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A270AEA-6A19-40F4-B678-860D69DBF75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6C211965-F55D-44D4-A8F0-C25955E4523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D7E4B692-B5F8-44E4-99F9-1B2F993F44F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CF722EDF-0F1C-467F-999D-1DD4055554B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D83CC059-586C-4EA3-B252-3B7BED7FBCC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C9B00BBC-144A-463B-AEB4-A075B8811F5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608EAE45-09BA-48E1-8E61-3DDF08DF9D2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0A7F1CD5-B559-4180-9269-FC6DDC33E0B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97781DBD-5D1C-44C5-9180-8D86136B83B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subTitle"/>
          </p:nvPr>
        </p:nvSpPr>
        <p:spPr>
          <a:xfrm>
            <a:off x="914400" y="2130480"/>
            <a:ext cx="10362960" cy="68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D2925885-B12B-4640-A6A3-7899A834B9A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8273621F-41EB-4A17-B2D6-AD29D945517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ACF3219-24DE-4CC3-A519-14C849449CE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5E8CDF57-D886-475A-AA3F-4509CE0E75A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2825C289-434E-4DB4-8190-93BA29EC392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D8D61BB6-C0F5-4DD6-80ED-589B3546A32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9821C6A3-FFAF-43D1-AB81-9BF5504F085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B557323D-1483-4DFA-99D5-A18E0DDEC84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783B5FD-5C55-4B99-8C76-BA4FF9A603D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6" descr=""/>
          <p:cNvPicPr/>
          <p:nvPr/>
        </p:nvPicPr>
        <p:blipFill>
          <a:blip r:embed="rId2"/>
          <a:stretch/>
        </p:blipFill>
        <p:spPr>
          <a:xfrm>
            <a:off x="0" y="4680"/>
            <a:ext cx="12191760" cy="685116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dt" idx="1"/>
          </p:nvPr>
        </p:nvSpPr>
        <p:spPr>
          <a:xfrm>
            <a:off x="60948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ftr" idx="2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sldNum" idx="3"/>
          </p:nvPr>
        </p:nvSpPr>
        <p:spPr>
          <a:xfrm>
            <a:off x="873756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40AC590-71D3-45A0-A9E5-89B21E2CAD1C}" type="slidenum">
              <a:rPr b="0" lang="en-US" sz="1200" spc="-1" strike="noStrike">
                <a:solidFill>
                  <a:srgbClr val="898989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dt" idx="4"/>
          </p:nvPr>
        </p:nvSpPr>
        <p:spPr>
          <a:xfrm>
            <a:off x="60948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ftr" idx="5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sldNum" idx="6"/>
          </p:nvPr>
        </p:nvSpPr>
        <p:spPr>
          <a:xfrm>
            <a:off x="873756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11416F99-6CF9-4A82-AD84-40DC9A0AF7FD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6" descr=""/>
          <p:cNvPicPr/>
          <p:nvPr/>
        </p:nvPicPr>
        <p:blipFill>
          <a:blip r:embed="rId2"/>
          <a:stretch/>
        </p:blipFill>
        <p:spPr>
          <a:xfrm>
            <a:off x="0" y="4680"/>
            <a:ext cx="12191760" cy="6851160"/>
          </a:xfrm>
          <a:prstGeom prst="rect">
            <a:avLst/>
          </a:prstGeom>
          <a:ln w="0">
            <a:noFill/>
          </a:ln>
        </p:spPr>
      </p:pic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10972440" cy="4525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dt" idx="7"/>
          </p:nvPr>
        </p:nvSpPr>
        <p:spPr>
          <a:xfrm>
            <a:off x="60948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ftr" idx="8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sldNum" idx="9"/>
          </p:nvPr>
        </p:nvSpPr>
        <p:spPr>
          <a:xfrm>
            <a:off x="873756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4A40B2B-F87B-4E1A-A7DD-19AC643FD066}" type="slidenum">
              <a:rPr b="0" lang="en-US" sz="1200" spc="-1" strike="noStrike">
                <a:solidFill>
                  <a:srgbClr val="898989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10972440" cy="4525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dt" idx="10"/>
          </p:nvPr>
        </p:nvSpPr>
        <p:spPr>
          <a:xfrm>
            <a:off x="60948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ftr" idx="11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sldNum" idx="12"/>
          </p:nvPr>
        </p:nvSpPr>
        <p:spPr>
          <a:xfrm>
            <a:off x="873756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BC44F0B1-6A64-46A9-AE14-C9BDDBB9894A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2" descr=""/>
          <p:cNvPicPr/>
          <p:nvPr/>
        </p:nvPicPr>
        <p:blipFill>
          <a:blip r:embed="rId2"/>
          <a:stretch/>
        </p:blipFill>
        <p:spPr>
          <a:xfrm>
            <a:off x="0" y="3240"/>
            <a:ext cx="12191760" cy="6851160"/>
          </a:xfrm>
          <a:prstGeom prst="rect">
            <a:avLst/>
          </a:prstGeom>
          <a:ln w="0">
            <a:noFill/>
          </a:ln>
        </p:spPr>
      </p:pic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10972440" cy="4525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dt" idx="13"/>
          </p:nvPr>
        </p:nvSpPr>
        <p:spPr>
          <a:xfrm>
            <a:off x="60948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ftr" idx="14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1" name="PlaceHolder 5"/>
          <p:cNvSpPr>
            <a:spLocks noGrp="1"/>
          </p:cNvSpPr>
          <p:nvPr>
            <p:ph type="sldNum" idx="15"/>
          </p:nvPr>
        </p:nvSpPr>
        <p:spPr>
          <a:xfrm>
            <a:off x="873756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A0D1590D-7CA8-422A-B22C-83CCF8E7AAC7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traight Connector 6"/>
          <p:cNvSpPr/>
          <p:nvPr/>
        </p:nvSpPr>
        <p:spPr>
          <a:xfrm>
            <a:off x="457200" y="457200"/>
            <a:ext cx="11277360" cy="360"/>
          </a:xfrm>
          <a:prstGeom prst="line">
            <a:avLst/>
          </a:prstGeom>
          <a:ln>
            <a:solidFill>
              <a:srgbClr val="ffffff">
                <a:lumMod val="50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9" name="Picture 13" descr=""/>
          <p:cNvPicPr/>
          <p:nvPr/>
        </p:nvPicPr>
        <p:blipFill>
          <a:blip r:embed="rId2"/>
          <a:stretch/>
        </p:blipFill>
        <p:spPr>
          <a:xfrm>
            <a:off x="0" y="5638680"/>
            <a:ext cx="12191760" cy="1218960"/>
          </a:xfrm>
          <a:prstGeom prst="rect">
            <a:avLst/>
          </a:prstGeom>
          <a:ln w="0">
            <a:noFill/>
          </a:ln>
        </p:spPr>
      </p:pic>
      <p:sp>
        <p:nvSpPr>
          <p:cNvPr id="210" name="PlaceHolder 1"/>
          <p:cNvSpPr>
            <a:spLocks noGrp="1"/>
          </p:cNvSpPr>
          <p:nvPr>
            <p:ph type="dt" idx="16"/>
          </p:nvPr>
        </p:nvSpPr>
        <p:spPr>
          <a:xfrm>
            <a:off x="60948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ftr" idx="17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sldNum" idx="18"/>
          </p:nvPr>
        </p:nvSpPr>
        <p:spPr>
          <a:xfrm>
            <a:off x="873756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2136EC77-C830-44E1-B53F-43C4BE4356EC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Picture 2" descr=""/>
          <p:cNvPicPr/>
          <p:nvPr/>
        </p:nvPicPr>
        <p:blipFill>
          <a:blip r:embed="rId2"/>
          <a:stretch/>
        </p:blipFill>
        <p:spPr>
          <a:xfrm>
            <a:off x="0" y="3240"/>
            <a:ext cx="12191760" cy="6851160"/>
          </a:xfrm>
          <a:prstGeom prst="rect">
            <a:avLst/>
          </a:prstGeom>
          <a:ln w="0">
            <a:noFill/>
          </a:ln>
        </p:spPr>
      </p:pic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dt" idx="19"/>
          </p:nvPr>
        </p:nvSpPr>
        <p:spPr>
          <a:xfrm>
            <a:off x="60948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ftr" idx="20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55" name="PlaceHolder 4"/>
          <p:cNvSpPr>
            <a:spLocks noGrp="1"/>
          </p:cNvSpPr>
          <p:nvPr>
            <p:ph type="sldNum" idx="21"/>
          </p:nvPr>
        </p:nvSpPr>
        <p:spPr>
          <a:xfrm>
            <a:off x="873756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2E43680F-27AD-475F-A2C7-7D220CBABEB1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5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4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6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4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74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74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74.xml"/><Relationship Id="rId5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74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74.xml"/><Relationship Id="rId4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74.xml"/><Relationship Id="rId4" Type="http://schemas.openxmlformats.org/officeDocument/2006/relationships/notesSlide" Target="../notesSlides/notesSlide18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mailto:mogihara@miami.edu" TargetMode="External"/><Relationship Id="rId2" Type="http://schemas.openxmlformats.org/officeDocument/2006/relationships/hyperlink" Target="https://people.miami.edu/profile/9930bd3ea82f8adb34c87a31680b79c4" TargetMode="External"/><Relationship Id="rId3" Type="http://schemas.openxmlformats.org/officeDocument/2006/relationships/image" Target="../media/image9.jpeg"/><Relationship Id="rId4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4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4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2666880" y="304920"/>
            <a:ext cx="9295920" cy="80640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CSC120 LAB – COMPUTER PROGRAMMING 1</a:t>
            </a:r>
            <a:br>
              <a:rPr sz="3200"/>
            </a:br>
            <a:br>
              <a:rPr sz="3200"/>
            </a:b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Subtitle 2"/>
          <p:cNvSpPr/>
          <p:nvPr/>
        </p:nvSpPr>
        <p:spPr>
          <a:xfrm>
            <a:off x="4952880" y="4254480"/>
            <a:ext cx="5105160" cy="162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799"/>
              </a:spcBef>
              <a:buNone/>
            </a:pPr>
            <a:r>
              <a:rPr b="0" lang="en-US" sz="4000" spc="-1" strike="noStrike">
                <a:solidFill>
                  <a:srgbClr val="005030"/>
                </a:solidFill>
                <a:latin typeface="Arial"/>
              </a:rPr>
              <a:t>Everett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01" name="Picture 1" descr=""/>
          <p:cNvPicPr/>
          <p:nvPr/>
        </p:nvPicPr>
        <p:blipFill>
          <a:blip r:embed="rId1"/>
          <a:stretch/>
        </p:blipFill>
        <p:spPr>
          <a:xfrm>
            <a:off x="457200" y="4254480"/>
            <a:ext cx="1980720" cy="469440"/>
          </a:xfrm>
          <a:prstGeom prst="rect">
            <a:avLst/>
          </a:prstGeom>
          <a:ln w="0">
            <a:noFill/>
          </a:ln>
        </p:spPr>
      </p:pic>
      <p:sp>
        <p:nvSpPr>
          <p:cNvPr id="302" name="Title 1"/>
          <p:cNvSpPr/>
          <p:nvPr/>
        </p:nvSpPr>
        <p:spPr>
          <a:xfrm>
            <a:off x="2514600" y="1295280"/>
            <a:ext cx="9600840" cy="22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noAutofit/>
          </a:bodyPr>
          <a:p>
            <a:pPr algn="ctr">
              <a:lnSpc>
                <a:spcPct val="150000"/>
              </a:lnSpc>
              <a:buNone/>
            </a:pPr>
            <a:r>
              <a:rPr b="1" lang="en-US" sz="7200" spc="-1" strike="noStrike">
                <a:solidFill>
                  <a:srgbClr val="ffffff"/>
                </a:solidFill>
                <a:latin typeface="Arial"/>
              </a:rPr>
              <a:t>WEEKLY  LAB</a:t>
            </a:r>
            <a:endParaRPr b="0" lang="en-US" sz="7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itle 1"/>
          <p:cNvSpPr/>
          <p:nvPr/>
        </p:nvSpPr>
        <p:spPr>
          <a:xfrm>
            <a:off x="2891880" y="0"/>
            <a:ext cx="8610120" cy="12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4000"/>
              </a:lnSpc>
              <a:spcAft>
                <a:spcPts val="601"/>
              </a:spcAft>
              <a:buNone/>
            </a:pPr>
            <a:r>
              <a:rPr b="1" lang="en-US" sz="6600" spc="-1" strike="noStrike">
                <a:solidFill>
                  <a:srgbClr val="005030"/>
                </a:solidFill>
                <a:latin typeface="Arial"/>
              </a:rPr>
              <a:t>TODAY’S LAB HINT</a:t>
            </a:r>
            <a:endParaRPr b="0" lang="en-US" sz="6600" spc="-1" strike="noStrike">
              <a:latin typeface="Arial"/>
            </a:endParaRPr>
          </a:p>
        </p:txBody>
      </p:sp>
      <p:pic>
        <p:nvPicPr>
          <p:cNvPr id="340" name="Picture 2" descr="A white text with black text&#10;&#10;Description automatically generated"/>
          <p:cNvPicPr/>
          <p:nvPr/>
        </p:nvPicPr>
        <p:blipFill>
          <a:blip r:embed="rId1"/>
          <a:stretch/>
        </p:blipFill>
        <p:spPr>
          <a:xfrm>
            <a:off x="2743200" y="1219320"/>
            <a:ext cx="6162120" cy="5638320"/>
          </a:xfrm>
          <a:prstGeom prst="rect">
            <a:avLst/>
          </a:prstGeom>
          <a:ln w="0">
            <a:noFill/>
          </a:ln>
        </p:spPr>
      </p:pic>
      <p:sp>
        <p:nvSpPr>
          <p:cNvPr id="341" name="Title 1"/>
          <p:cNvSpPr/>
          <p:nvPr/>
        </p:nvSpPr>
        <p:spPr>
          <a:xfrm>
            <a:off x="9753480" y="2057400"/>
            <a:ext cx="2361960" cy="65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r">
              <a:lnSpc>
                <a:spcPct val="104000"/>
              </a:lnSpc>
              <a:spcAft>
                <a:spcPts val="601"/>
              </a:spcAft>
              <a:buNone/>
            </a:pPr>
            <a:r>
              <a:rPr b="1" lang="en-US" sz="2000" spc="-1" strike="noStrike">
                <a:solidFill>
                  <a:srgbClr val="005030"/>
                </a:solidFill>
                <a:latin typeface="Arial"/>
              </a:rPr>
              <a:t>List of Methods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2" name="Straight Arrow Connector 4"/>
          <p:cNvSpPr/>
          <p:nvPr/>
        </p:nvSpPr>
        <p:spPr>
          <a:xfrm flipH="1" flipV="1">
            <a:off x="6323760" y="1447200"/>
            <a:ext cx="3733560" cy="936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Straight Arrow Connector 6"/>
          <p:cNvSpPr/>
          <p:nvPr/>
        </p:nvSpPr>
        <p:spPr>
          <a:xfrm flipH="1">
            <a:off x="6776640" y="2384640"/>
            <a:ext cx="3280680" cy="16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Straight Arrow Connector 8"/>
          <p:cNvSpPr/>
          <p:nvPr/>
        </p:nvSpPr>
        <p:spPr>
          <a:xfrm flipH="1">
            <a:off x="4336200" y="2384640"/>
            <a:ext cx="5721840" cy="233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Title 1"/>
          <p:cNvSpPr/>
          <p:nvPr/>
        </p:nvSpPr>
        <p:spPr>
          <a:xfrm>
            <a:off x="8991720" y="3327840"/>
            <a:ext cx="2361960" cy="65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r">
              <a:lnSpc>
                <a:spcPct val="104000"/>
              </a:lnSpc>
              <a:spcAft>
                <a:spcPts val="601"/>
              </a:spcAft>
              <a:buNone/>
            </a:pPr>
            <a:r>
              <a:rPr b="1" lang="en-US" sz="2000" spc="-1" strike="noStrike">
                <a:solidFill>
                  <a:srgbClr val="005030"/>
                </a:solidFill>
                <a:latin typeface="Arial"/>
              </a:rPr>
              <a:t>The </a:t>
            </a:r>
            <a:r>
              <a:rPr b="1" lang="en-US" sz="2000" spc="-1" strike="noStrike">
                <a:solidFill>
                  <a:srgbClr val="ff0000"/>
                </a:solidFill>
                <a:latin typeface="Arial"/>
              </a:rPr>
              <a:t>main</a:t>
            </a:r>
            <a:r>
              <a:rPr b="1" lang="en-US" sz="2000" spc="-1" strike="noStrike">
                <a:solidFill>
                  <a:srgbClr val="005030"/>
                </a:solidFill>
                <a:latin typeface="Arial"/>
              </a:rPr>
              <a:t> Method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6" name="Straight Arrow Connector 11"/>
          <p:cNvSpPr/>
          <p:nvPr/>
        </p:nvSpPr>
        <p:spPr>
          <a:xfrm flipH="1">
            <a:off x="9981360" y="2384640"/>
            <a:ext cx="75960" cy="1196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7" name="Picture 16" descr="A screenshot of a computer&#10;&#10;Description automatically generated"/>
          <p:cNvPicPr/>
          <p:nvPr/>
        </p:nvPicPr>
        <p:blipFill>
          <a:blip r:embed="rId2"/>
          <a:stretch/>
        </p:blipFill>
        <p:spPr>
          <a:xfrm>
            <a:off x="8939160" y="4479840"/>
            <a:ext cx="3252600" cy="549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Group 13"/>
          <p:cNvGrpSpPr/>
          <p:nvPr/>
        </p:nvGrpSpPr>
        <p:grpSpPr>
          <a:xfrm>
            <a:off x="0" y="1981080"/>
            <a:ext cx="12191760" cy="2099160"/>
            <a:chOff x="0" y="1981080"/>
            <a:chExt cx="12191760" cy="2099160"/>
          </a:xfrm>
        </p:grpSpPr>
        <p:pic>
          <p:nvPicPr>
            <p:cNvPr id="349" name="Picture 2" descr=""/>
            <p:cNvPicPr/>
            <p:nvPr/>
          </p:nvPicPr>
          <p:blipFill>
            <a:blip r:embed="rId1"/>
            <a:stretch/>
          </p:blipFill>
          <p:spPr>
            <a:xfrm>
              <a:off x="0" y="1981080"/>
              <a:ext cx="10173600" cy="561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50" name="Picture 4" descr=""/>
            <p:cNvPicPr/>
            <p:nvPr/>
          </p:nvPicPr>
          <p:blipFill>
            <a:blip r:embed="rId2"/>
            <a:stretch/>
          </p:blipFill>
          <p:spPr>
            <a:xfrm>
              <a:off x="0" y="2543400"/>
              <a:ext cx="12191760" cy="534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51" name="Picture 6" descr=""/>
            <p:cNvPicPr/>
            <p:nvPr/>
          </p:nvPicPr>
          <p:blipFill>
            <a:blip r:embed="rId3"/>
            <a:stretch/>
          </p:blipFill>
          <p:spPr>
            <a:xfrm>
              <a:off x="0" y="3078720"/>
              <a:ext cx="12191760" cy="449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52" name="Picture 8" descr=""/>
            <p:cNvPicPr/>
            <p:nvPr/>
          </p:nvPicPr>
          <p:blipFill>
            <a:blip r:embed="rId4"/>
            <a:stretch/>
          </p:blipFill>
          <p:spPr>
            <a:xfrm>
              <a:off x="0" y="3528000"/>
              <a:ext cx="6582240" cy="552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53" name="Rectangle 9"/>
            <p:cNvSpPr/>
            <p:nvPr/>
          </p:nvSpPr>
          <p:spPr>
            <a:xfrm>
              <a:off x="3733920" y="2109960"/>
              <a:ext cx="5181120" cy="304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Method parameters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54" name="Rectangle 10"/>
            <p:cNvSpPr/>
            <p:nvPr/>
          </p:nvSpPr>
          <p:spPr>
            <a:xfrm>
              <a:off x="3657600" y="2629080"/>
              <a:ext cx="1218960" cy="304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000" spc="-1" strike="noStrike">
                  <a:solidFill>
                    <a:srgbClr val="000000"/>
                  </a:solidFill>
                  <a:latin typeface="Calibri"/>
                </a:rPr>
                <a:t>Method parameters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355" name="Rectangle 11"/>
            <p:cNvSpPr/>
            <p:nvPr/>
          </p:nvSpPr>
          <p:spPr>
            <a:xfrm>
              <a:off x="3048120" y="3110040"/>
              <a:ext cx="8229240" cy="304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Method parameters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56" name="Rectangle 12"/>
            <p:cNvSpPr/>
            <p:nvPr/>
          </p:nvSpPr>
          <p:spPr>
            <a:xfrm>
              <a:off x="5410080" y="2590920"/>
              <a:ext cx="6400440" cy="304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Method Body</a:t>
              </a:r>
              <a:endParaRPr b="0" lang="en-US" sz="1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Title 1"/>
          <p:cNvSpPr/>
          <p:nvPr/>
        </p:nvSpPr>
        <p:spPr>
          <a:xfrm>
            <a:off x="0" y="380880"/>
            <a:ext cx="2437920" cy="243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4000"/>
              </a:lnSpc>
              <a:spcAft>
                <a:spcPts val="601"/>
              </a:spcAft>
              <a:buNone/>
            </a:pPr>
            <a:r>
              <a:rPr b="1" lang="en-US" sz="4000" spc="-1" strike="noStrike">
                <a:solidFill>
                  <a:srgbClr val="005030"/>
                </a:solidFill>
                <a:latin typeface="Arial"/>
              </a:rPr>
              <a:t>TODAY’S LAB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358" name="Group 2"/>
          <p:cNvGrpSpPr/>
          <p:nvPr/>
        </p:nvGrpSpPr>
        <p:grpSpPr>
          <a:xfrm>
            <a:off x="2666880" y="76320"/>
            <a:ext cx="4871880" cy="6781320"/>
            <a:chOff x="2666880" y="76320"/>
            <a:chExt cx="4871880" cy="6781320"/>
          </a:xfrm>
        </p:grpSpPr>
        <p:pic>
          <p:nvPicPr>
            <p:cNvPr id="359" name="Picture 3" descr="A math equations on a white background&#10;&#10;Description automatically generated"/>
            <p:cNvPicPr/>
            <p:nvPr/>
          </p:nvPicPr>
          <p:blipFill>
            <a:blip r:embed="rId1"/>
            <a:stretch/>
          </p:blipFill>
          <p:spPr>
            <a:xfrm>
              <a:off x="2666880" y="76320"/>
              <a:ext cx="4664880" cy="4723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60" name="Picture 4" descr="A math equations on a white background&#10;&#10;Description automatically generated"/>
            <p:cNvPicPr/>
            <p:nvPr/>
          </p:nvPicPr>
          <p:blipFill>
            <a:blip r:embed="rId2"/>
            <a:stretch/>
          </p:blipFill>
          <p:spPr>
            <a:xfrm>
              <a:off x="2738520" y="4847400"/>
              <a:ext cx="4800240" cy="20102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361" name="Picture 1" descr="A screenshot of a computer&#10;&#10;Description automatically generated"/>
          <p:cNvPicPr/>
          <p:nvPr/>
        </p:nvPicPr>
        <p:blipFill>
          <a:blip r:embed="rId3"/>
          <a:stretch/>
        </p:blipFill>
        <p:spPr>
          <a:xfrm>
            <a:off x="8176680" y="1159560"/>
            <a:ext cx="4015080" cy="5589000"/>
          </a:xfrm>
          <a:prstGeom prst="rect">
            <a:avLst/>
          </a:prstGeom>
          <a:ln w="0">
            <a:noFill/>
          </a:ln>
        </p:spPr>
      </p:pic>
      <p:sp>
        <p:nvSpPr>
          <p:cNvPr id="362" name="Title 1"/>
          <p:cNvSpPr/>
          <p:nvPr/>
        </p:nvSpPr>
        <p:spPr>
          <a:xfrm>
            <a:off x="8153280" y="533520"/>
            <a:ext cx="4038120" cy="65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4000"/>
              </a:lnSpc>
              <a:spcAft>
                <a:spcPts val="601"/>
              </a:spcAft>
              <a:buNone/>
            </a:pPr>
            <a:r>
              <a:rPr b="1" lang="en-US" sz="3200" spc="-1" strike="noStrike">
                <a:solidFill>
                  <a:srgbClr val="005030"/>
                </a:solidFill>
                <a:latin typeface="Arial"/>
              </a:rPr>
              <a:t>Test Data &amp; Result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Picture 2" descr=""/>
          <p:cNvPicPr/>
          <p:nvPr/>
        </p:nvPicPr>
        <p:blipFill>
          <a:blip r:embed="rId1"/>
          <a:stretch/>
        </p:blipFill>
        <p:spPr>
          <a:xfrm>
            <a:off x="457200" y="4267080"/>
            <a:ext cx="1980720" cy="469440"/>
          </a:xfrm>
          <a:prstGeom prst="rect">
            <a:avLst/>
          </a:prstGeom>
          <a:ln w="0">
            <a:noFill/>
          </a:ln>
        </p:spPr>
      </p:pic>
      <p:sp>
        <p:nvSpPr>
          <p:cNvPr id="364" name="Content Placeholder 2"/>
          <p:cNvSpPr/>
          <p:nvPr/>
        </p:nvSpPr>
        <p:spPr>
          <a:xfrm>
            <a:off x="3200400" y="1371600"/>
            <a:ext cx="7238520" cy="518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Title 1"/>
          <p:cNvSpPr/>
          <p:nvPr/>
        </p:nvSpPr>
        <p:spPr>
          <a:xfrm>
            <a:off x="3979800" y="152280"/>
            <a:ext cx="7238520" cy="17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4000"/>
              </a:lnSpc>
              <a:spcAft>
                <a:spcPts val="601"/>
              </a:spcAft>
              <a:buNone/>
            </a:pPr>
            <a:r>
              <a:rPr b="1" lang="en-US" sz="6600" spc="-1" strike="noStrike">
                <a:solidFill>
                  <a:srgbClr val="005030"/>
                </a:solidFill>
                <a:latin typeface="Arial"/>
              </a:rPr>
              <a:t>Let’s Begin…</a:t>
            </a:r>
            <a:endParaRPr b="0" lang="en-US" sz="6600" spc="-1" strike="noStrike">
              <a:latin typeface="Arial"/>
            </a:endParaRPr>
          </a:p>
        </p:txBody>
      </p:sp>
      <p:pic>
        <p:nvPicPr>
          <p:cNvPr id="366" name="Picture 1" descr="A screenshot of a computer&#10;&#10;Description automatically generated"/>
          <p:cNvPicPr/>
          <p:nvPr/>
        </p:nvPicPr>
        <p:blipFill>
          <a:blip r:embed="rId2"/>
          <a:stretch/>
        </p:blipFill>
        <p:spPr>
          <a:xfrm>
            <a:off x="4191120" y="2040840"/>
            <a:ext cx="6203880" cy="440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Picture 2" descr=""/>
          <p:cNvPicPr/>
          <p:nvPr/>
        </p:nvPicPr>
        <p:blipFill>
          <a:blip r:embed="rId1"/>
          <a:stretch/>
        </p:blipFill>
        <p:spPr>
          <a:xfrm>
            <a:off x="457200" y="4267080"/>
            <a:ext cx="1980720" cy="469440"/>
          </a:xfrm>
          <a:prstGeom prst="rect">
            <a:avLst/>
          </a:prstGeom>
          <a:ln w="0">
            <a:noFill/>
          </a:ln>
        </p:spPr>
      </p:pic>
      <p:sp>
        <p:nvSpPr>
          <p:cNvPr id="368" name="Content Placeholder 2"/>
          <p:cNvSpPr/>
          <p:nvPr/>
        </p:nvSpPr>
        <p:spPr>
          <a:xfrm>
            <a:off x="3200400" y="1371600"/>
            <a:ext cx="7238520" cy="518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Title 1"/>
          <p:cNvSpPr/>
          <p:nvPr/>
        </p:nvSpPr>
        <p:spPr>
          <a:xfrm>
            <a:off x="4191120" y="1447920"/>
            <a:ext cx="7086240" cy="31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4000"/>
              </a:lnSpc>
              <a:spcAft>
                <a:spcPts val="601"/>
              </a:spcAft>
              <a:buNone/>
            </a:pPr>
            <a:r>
              <a:rPr b="1" lang="en-US" sz="5400" spc="-1" strike="noStrike">
                <a:solidFill>
                  <a:srgbClr val="005030"/>
                </a:solidFill>
                <a:latin typeface="Arial"/>
              </a:rPr>
              <a:t>REVIEW &amp; PRACTICE CODING</a:t>
            </a:r>
            <a:endParaRPr b="0" lang="en-US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Picture 2" descr=""/>
          <p:cNvPicPr/>
          <p:nvPr/>
        </p:nvPicPr>
        <p:blipFill>
          <a:blip r:embed="rId1"/>
          <a:stretch/>
        </p:blipFill>
        <p:spPr>
          <a:xfrm>
            <a:off x="457200" y="4267080"/>
            <a:ext cx="1980720" cy="469440"/>
          </a:xfrm>
          <a:prstGeom prst="rect">
            <a:avLst/>
          </a:prstGeom>
          <a:ln w="0">
            <a:noFill/>
          </a:ln>
        </p:spPr>
      </p:pic>
      <p:sp>
        <p:nvSpPr>
          <p:cNvPr id="371" name="Content Placeholder 2"/>
          <p:cNvSpPr/>
          <p:nvPr/>
        </p:nvSpPr>
        <p:spPr>
          <a:xfrm>
            <a:off x="3200400" y="1371600"/>
            <a:ext cx="7238520" cy="518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Title 1"/>
          <p:cNvSpPr/>
          <p:nvPr/>
        </p:nvSpPr>
        <p:spPr>
          <a:xfrm>
            <a:off x="34920" y="533520"/>
            <a:ext cx="2361960" cy="198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4000"/>
              </a:lnSpc>
              <a:spcAft>
                <a:spcPts val="601"/>
              </a:spcAft>
              <a:buNone/>
            </a:pPr>
            <a:r>
              <a:rPr b="1" lang="en-US" sz="3200" spc="-1" strike="noStrike">
                <a:solidFill>
                  <a:srgbClr val="005030"/>
                </a:solidFill>
                <a:latin typeface="Arial"/>
              </a:rPr>
              <a:t>REVIEW &amp; PRACTICE CODING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73" name="Picture 3" descr="A screen shot of a computer program&#10;&#10;Description automatically generated"/>
          <p:cNvPicPr/>
          <p:nvPr/>
        </p:nvPicPr>
        <p:blipFill>
          <a:blip r:embed="rId2"/>
          <a:stretch/>
        </p:blipFill>
        <p:spPr>
          <a:xfrm>
            <a:off x="6993360" y="0"/>
            <a:ext cx="5198400" cy="6857640"/>
          </a:xfrm>
          <a:prstGeom prst="rect">
            <a:avLst/>
          </a:prstGeom>
          <a:ln w="0">
            <a:noFill/>
          </a:ln>
        </p:spPr>
      </p:pic>
      <p:pic>
        <p:nvPicPr>
          <p:cNvPr id="374" name="Picture 4" descr="A screenshot of a computer&#10;&#10;Description automatically generated"/>
          <p:cNvPicPr/>
          <p:nvPr/>
        </p:nvPicPr>
        <p:blipFill>
          <a:blip r:embed="rId3"/>
          <a:stretch/>
        </p:blipFill>
        <p:spPr>
          <a:xfrm>
            <a:off x="2495160" y="0"/>
            <a:ext cx="2866320" cy="6857640"/>
          </a:xfrm>
          <a:prstGeom prst="rect">
            <a:avLst/>
          </a:prstGeom>
          <a:ln w="0">
            <a:noFill/>
          </a:ln>
        </p:spPr>
      </p:pic>
      <p:sp>
        <p:nvSpPr>
          <p:cNvPr id="375" name="Arrow: Striped Right 6"/>
          <p:cNvSpPr/>
          <p:nvPr/>
        </p:nvSpPr>
        <p:spPr>
          <a:xfrm>
            <a:off x="5695560" y="609480"/>
            <a:ext cx="732600" cy="60912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f79646"/>
          </a:solidFill>
          <a:ln>
            <a:solidFill>
              <a:srgbClr val="6c411e"/>
            </a:solidFill>
            <a:round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376" name="Straight Arrow Connector 7"/>
          <p:cNvSpPr/>
          <p:nvPr/>
        </p:nvSpPr>
        <p:spPr>
          <a:xfrm flipV="1">
            <a:off x="4267080" y="303840"/>
            <a:ext cx="3106800" cy="556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79646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Picture 2" descr=""/>
          <p:cNvPicPr/>
          <p:nvPr/>
        </p:nvPicPr>
        <p:blipFill>
          <a:blip r:embed="rId1"/>
          <a:stretch/>
        </p:blipFill>
        <p:spPr>
          <a:xfrm>
            <a:off x="457200" y="4267080"/>
            <a:ext cx="1980720" cy="469440"/>
          </a:xfrm>
          <a:prstGeom prst="rect">
            <a:avLst/>
          </a:prstGeom>
          <a:ln w="0">
            <a:noFill/>
          </a:ln>
        </p:spPr>
      </p:pic>
      <p:sp>
        <p:nvSpPr>
          <p:cNvPr id="378" name="Content Placeholder 2"/>
          <p:cNvSpPr/>
          <p:nvPr/>
        </p:nvSpPr>
        <p:spPr>
          <a:xfrm>
            <a:off x="3200400" y="1371600"/>
            <a:ext cx="7238520" cy="518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Title 1"/>
          <p:cNvSpPr/>
          <p:nvPr/>
        </p:nvSpPr>
        <p:spPr>
          <a:xfrm>
            <a:off x="2666880" y="609480"/>
            <a:ext cx="9219960" cy="304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4000"/>
              </a:lnSpc>
              <a:spcAft>
                <a:spcPts val="601"/>
              </a:spcAft>
              <a:buNone/>
            </a:pPr>
            <a:r>
              <a:rPr b="1" lang="en-US" sz="6600" spc="-1" strike="noStrike">
                <a:solidFill>
                  <a:srgbClr val="f47321"/>
                </a:solidFill>
                <a:latin typeface="Arial Black"/>
              </a:rPr>
              <a:t>Methods </a:t>
            </a:r>
            <a:r>
              <a:rPr b="1" lang="en-US" sz="6600" spc="-1" strike="noStrike">
                <a:solidFill>
                  <a:srgbClr val="005030"/>
                </a:solidFill>
                <a:latin typeface="Arial Black"/>
              </a:rPr>
              <a:t>Review &amp;</a:t>
            </a:r>
            <a:endParaRPr b="0" lang="en-US" sz="6600" spc="-1" strike="noStrike">
              <a:latin typeface="Arial"/>
            </a:endParaRPr>
          </a:p>
          <a:p>
            <a:pPr algn="ctr">
              <a:lnSpc>
                <a:spcPct val="104000"/>
              </a:lnSpc>
              <a:spcAft>
                <a:spcPts val="601"/>
              </a:spcAft>
              <a:buNone/>
            </a:pPr>
            <a:r>
              <a:rPr b="1" lang="en-US" sz="6600" spc="-1" strike="noStrike">
                <a:solidFill>
                  <a:srgbClr val="005030"/>
                </a:solidFill>
                <a:latin typeface="Arial Black"/>
              </a:rPr>
              <a:t>REMINDER</a:t>
            </a:r>
            <a:endParaRPr b="0" lang="en-US" sz="6600" spc="-1" strike="noStrike">
              <a:latin typeface="Arial"/>
            </a:endParaRPr>
          </a:p>
        </p:txBody>
      </p:sp>
      <p:sp>
        <p:nvSpPr>
          <p:cNvPr id="380" name="TextBox 4"/>
          <p:cNvSpPr/>
          <p:nvPr/>
        </p:nvSpPr>
        <p:spPr>
          <a:xfrm>
            <a:off x="6019920" y="3962520"/>
            <a:ext cx="4266720" cy="155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0000"/>
                </a:solidFill>
                <a:latin typeface="Arial"/>
              </a:rPr>
              <a:t>void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 method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0000"/>
                </a:solidFill>
                <a:latin typeface="Arial"/>
              </a:rPr>
              <a:t>return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 data method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Calling a method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Picture 2" descr=""/>
          <p:cNvPicPr/>
          <p:nvPr/>
        </p:nvPicPr>
        <p:blipFill>
          <a:blip r:embed="rId1"/>
          <a:stretch/>
        </p:blipFill>
        <p:spPr>
          <a:xfrm>
            <a:off x="457200" y="4267080"/>
            <a:ext cx="1980720" cy="469440"/>
          </a:xfrm>
          <a:prstGeom prst="rect">
            <a:avLst/>
          </a:prstGeom>
          <a:ln w="0">
            <a:noFill/>
          </a:ln>
        </p:spPr>
      </p:pic>
      <p:sp>
        <p:nvSpPr>
          <p:cNvPr id="382" name="Content Placeholder 2"/>
          <p:cNvSpPr/>
          <p:nvPr/>
        </p:nvSpPr>
        <p:spPr>
          <a:xfrm>
            <a:off x="3200400" y="1371600"/>
            <a:ext cx="7238520" cy="518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83" name="Picture 3" descr=""/>
          <p:cNvPicPr/>
          <p:nvPr/>
        </p:nvPicPr>
        <p:blipFill>
          <a:blip r:embed="rId2"/>
          <a:stretch/>
        </p:blipFill>
        <p:spPr>
          <a:xfrm>
            <a:off x="2881080" y="0"/>
            <a:ext cx="887328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Picture 2" descr=""/>
          <p:cNvPicPr/>
          <p:nvPr/>
        </p:nvPicPr>
        <p:blipFill>
          <a:blip r:embed="rId1"/>
          <a:stretch/>
        </p:blipFill>
        <p:spPr>
          <a:xfrm>
            <a:off x="457200" y="4267080"/>
            <a:ext cx="1980720" cy="469440"/>
          </a:xfrm>
          <a:prstGeom prst="rect">
            <a:avLst/>
          </a:prstGeom>
          <a:ln w="0">
            <a:noFill/>
          </a:ln>
        </p:spPr>
      </p:pic>
      <p:sp>
        <p:nvSpPr>
          <p:cNvPr id="385" name="Content Placeholder 2"/>
          <p:cNvSpPr/>
          <p:nvPr/>
        </p:nvSpPr>
        <p:spPr>
          <a:xfrm>
            <a:off x="3200400" y="1371600"/>
            <a:ext cx="7238520" cy="518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86" name="Picture 10" descr="A screenshot of a computer&#10;&#10;Description automatically generated"/>
          <p:cNvPicPr/>
          <p:nvPr/>
        </p:nvPicPr>
        <p:blipFill>
          <a:blip r:embed="rId2"/>
          <a:stretch/>
        </p:blipFill>
        <p:spPr>
          <a:xfrm>
            <a:off x="3581280" y="0"/>
            <a:ext cx="773928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Picture 2" descr=""/>
          <p:cNvPicPr/>
          <p:nvPr/>
        </p:nvPicPr>
        <p:blipFill>
          <a:blip r:embed="rId1"/>
          <a:stretch/>
        </p:blipFill>
        <p:spPr>
          <a:xfrm>
            <a:off x="-96120" y="0"/>
            <a:ext cx="12287880" cy="6857640"/>
          </a:xfrm>
          <a:prstGeom prst="rect">
            <a:avLst/>
          </a:prstGeom>
          <a:ln w="0">
            <a:noFill/>
          </a:ln>
        </p:spPr>
      </p:pic>
      <p:pic>
        <p:nvPicPr>
          <p:cNvPr id="304" name="Picture 3" descr=""/>
          <p:cNvPicPr/>
          <p:nvPr/>
        </p:nvPicPr>
        <p:blipFill>
          <a:blip r:embed="rId2"/>
          <a:stretch/>
        </p:blipFill>
        <p:spPr>
          <a:xfrm>
            <a:off x="380880" y="4267080"/>
            <a:ext cx="1980720" cy="469440"/>
          </a:xfrm>
          <a:prstGeom prst="rect">
            <a:avLst/>
          </a:prstGeom>
          <a:ln w="0">
            <a:noFill/>
          </a:ln>
        </p:spPr>
      </p:pic>
      <p:sp>
        <p:nvSpPr>
          <p:cNvPr id="305" name="Content Placeholder 2"/>
          <p:cNvSpPr/>
          <p:nvPr/>
        </p:nvSpPr>
        <p:spPr>
          <a:xfrm>
            <a:off x="5105520" y="1478160"/>
            <a:ext cx="5790960" cy="518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Subtitle 2"/>
          <p:cNvSpPr/>
          <p:nvPr/>
        </p:nvSpPr>
        <p:spPr>
          <a:xfrm>
            <a:off x="5098320" y="4177800"/>
            <a:ext cx="5493240" cy="260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Subtitle 2"/>
          <p:cNvSpPr/>
          <p:nvPr/>
        </p:nvSpPr>
        <p:spPr>
          <a:xfrm>
            <a:off x="0" y="5867280"/>
            <a:ext cx="2437920" cy="99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241"/>
              </a:spcBef>
              <a:buNone/>
            </a:pPr>
            <a:r>
              <a:rPr b="0" lang="en-US" sz="1800" spc="-1" strike="noStrike">
                <a:solidFill>
                  <a:srgbClr val="4f6228"/>
                </a:solidFill>
                <a:latin typeface="Arial"/>
              </a:rPr>
              <a:t>Lab Instructor: 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241"/>
              </a:spcBef>
              <a:buNone/>
            </a:pPr>
            <a:r>
              <a:rPr b="0" lang="en-US" sz="1800" spc="-1" strike="noStrike">
                <a:solidFill>
                  <a:srgbClr val="4f6228"/>
                </a:solidFill>
                <a:latin typeface="Arial"/>
              </a:rPr>
              <a:t>Everett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8" name="TextBox 4"/>
          <p:cNvSpPr/>
          <p:nvPr/>
        </p:nvSpPr>
        <p:spPr>
          <a:xfrm>
            <a:off x="76320" y="990720"/>
            <a:ext cx="2209320" cy="10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e46c0a"/>
                </a:solidFill>
                <a:latin typeface="Arial Black"/>
              </a:rPr>
              <a:t>CSC120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e46c0a"/>
                </a:solidFill>
                <a:latin typeface="Arial Black"/>
              </a:rPr>
              <a:t>LAB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09" name="TextBox 6"/>
          <p:cNvSpPr/>
          <p:nvPr/>
        </p:nvSpPr>
        <p:spPr>
          <a:xfrm>
            <a:off x="2684880" y="315360"/>
            <a:ext cx="9151200" cy="109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6600" spc="-1" strike="noStrike">
                <a:solidFill>
                  <a:srgbClr val="ffffff"/>
                </a:solidFill>
                <a:latin typeface="Arial Black"/>
              </a:rPr>
              <a:t>WEEK 4 – LAB 3</a:t>
            </a:r>
            <a:endParaRPr b="0" lang="en-US" sz="6600" spc="-1" strike="noStrike">
              <a:latin typeface="Arial"/>
            </a:endParaRPr>
          </a:p>
        </p:txBody>
      </p:sp>
      <p:sp>
        <p:nvSpPr>
          <p:cNvPr id="310" name="Title 1"/>
          <p:cNvSpPr/>
          <p:nvPr/>
        </p:nvSpPr>
        <p:spPr>
          <a:xfrm>
            <a:off x="2590920" y="1423440"/>
            <a:ext cx="9600840" cy="22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noAutofit/>
          </a:bodyPr>
          <a:p>
            <a:pPr algn="ctr">
              <a:lnSpc>
                <a:spcPct val="150000"/>
              </a:lnSpc>
              <a:buNone/>
            </a:pPr>
            <a:r>
              <a:rPr b="1" lang="en-US" sz="7200" spc="-1" strike="noStrike">
                <a:solidFill>
                  <a:srgbClr val="ffffff"/>
                </a:solidFill>
                <a:latin typeface="Arial"/>
              </a:rPr>
              <a:t>Monday 2/3/2025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311" name="Subtitle 2"/>
          <p:cNvSpPr/>
          <p:nvPr/>
        </p:nvSpPr>
        <p:spPr>
          <a:xfrm>
            <a:off x="3048120" y="3886200"/>
            <a:ext cx="8610120" cy="259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noAutofit/>
          </a:bodyPr>
          <a:p>
            <a:pPr algn="ctr">
              <a:lnSpc>
                <a:spcPct val="100000"/>
              </a:lnSpc>
              <a:spcBef>
                <a:spcPts val="1321"/>
              </a:spcBef>
              <a:buNone/>
              <a:tabLst>
                <a:tab algn="l" pos="0"/>
              </a:tabLst>
            </a:pPr>
            <a:r>
              <a:rPr b="1" lang="en-US" sz="6600" spc="-1" strike="noStrike">
                <a:solidFill>
                  <a:srgbClr val="ffff00"/>
                </a:solidFill>
                <a:latin typeface="Arial"/>
              </a:rPr>
              <a:t>Calculation with Math Functions</a:t>
            </a:r>
            <a:endParaRPr b="0" lang="en-US" sz="6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  <a:buNone/>
              <a:tabLst>
                <a:tab algn="l" pos="0"/>
              </a:tabLst>
            </a:pP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Rectangle 1"/>
          <p:cNvSpPr/>
          <p:nvPr/>
        </p:nvSpPr>
        <p:spPr>
          <a:xfrm>
            <a:off x="-63360" y="1800"/>
            <a:ext cx="12246840" cy="6857640"/>
          </a:xfrm>
          <a:prstGeom prst="rect">
            <a:avLst/>
          </a:prstGeom>
          <a:solidFill>
            <a:srgbClr val="fbfb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Rectangle 10"/>
          <p:cNvSpPr/>
          <p:nvPr/>
        </p:nvSpPr>
        <p:spPr>
          <a:xfrm>
            <a:off x="7356600" y="4413600"/>
            <a:ext cx="184320" cy="5227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TextBox 7"/>
          <p:cNvSpPr/>
          <p:nvPr/>
        </p:nvSpPr>
        <p:spPr>
          <a:xfrm>
            <a:off x="4110840" y="1920240"/>
            <a:ext cx="7467120" cy="283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Dr. Mitsunori Ogihara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Professor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Office: Ungar Building, Room 310F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E-mail: </a:t>
            </a:r>
            <a:r>
              <a:rPr b="0" lang="en-US" sz="2000" spc="-1" strike="noStrike" u="sng">
                <a:solidFill>
                  <a:srgbClr val="0000ff"/>
                </a:solidFill>
                <a:uFillTx/>
                <a:latin typeface="Stag Sans Book"/>
                <a:hlinkClick r:id="rId1"/>
              </a:rPr>
              <a:t>mogihara@miami.edu</a:t>
            </a:r>
            <a:r>
              <a:rPr b="0" lang="en-US" sz="2000" spc="-1" strike="noStrike" u="sng">
                <a:solidFill>
                  <a:srgbClr val="000000"/>
                </a:solidFill>
                <a:uFillTx/>
                <a:latin typeface="Stag Sans Book"/>
              </a:rPr>
              <a:t>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Office Hours: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https://people.miami.edu/profile/9930bd3ea82f8adb34c87a31680b79c4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315" name="Title 1"/>
          <p:cNvSpPr/>
          <p:nvPr/>
        </p:nvSpPr>
        <p:spPr>
          <a:xfrm>
            <a:off x="-63360" y="152280"/>
            <a:ext cx="12246840" cy="12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1" lang="en-US" sz="6000" spc="-1" strike="noStrike">
                <a:solidFill>
                  <a:srgbClr val="005030"/>
                </a:solidFill>
                <a:latin typeface="Arial"/>
              </a:rPr>
              <a:t>CSC120 Lecture Professor</a:t>
            </a:r>
            <a:endParaRPr b="0" lang="en-US" sz="6000" spc="-1" strike="noStrike">
              <a:latin typeface="Arial"/>
            </a:endParaRPr>
          </a:p>
        </p:txBody>
      </p:sp>
      <p:pic>
        <p:nvPicPr>
          <p:cNvPr id="316" name="Picture 2" descr="Mitsunori Ogihara"/>
          <p:cNvPicPr/>
          <p:nvPr/>
        </p:nvPicPr>
        <p:blipFill>
          <a:blip r:embed="rId3"/>
          <a:stretch/>
        </p:blipFill>
        <p:spPr>
          <a:xfrm>
            <a:off x="1219320" y="1981080"/>
            <a:ext cx="2285640" cy="3047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Rectangle 3"/>
          <p:cNvSpPr/>
          <p:nvPr/>
        </p:nvSpPr>
        <p:spPr>
          <a:xfrm>
            <a:off x="-228600" y="0"/>
            <a:ext cx="12246480" cy="6857280"/>
          </a:xfrm>
          <a:prstGeom prst="rect">
            <a:avLst/>
          </a:prstGeom>
          <a:solidFill>
            <a:srgbClr val="fbfb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Rectangle 4"/>
          <p:cNvSpPr/>
          <p:nvPr/>
        </p:nvSpPr>
        <p:spPr>
          <a:xfrm>
            <a:off x="7356600" y="4413600"/>
            <a:ext cx="183960" cy="5223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TextBox 2"/>
          <p:cNvSpPr/>
          <p:nvPr/>
        </p:nvSpPr>
        <p:spPr>
          <a:xfrm>
            <a:off x="396720" y="2244960"/>
            <a:ext cx="8686080" cy="618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Everett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Teaching Assistant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Office: Ungar Building, Room 310T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E-mail: </a:t>
            </a:r>
            <a:r>
              <a:rPr b="0" lang="en-US" sz="2000" spc="-1" strike="noStrike" u="sng">
                <a:solidFill>
                  <a:srgbClr val="0000ff"/>
                </a:solidFill>
                <a:uFillTx/>
                <a:latin typeface="Arial"/>
                <a:ea typeface="DejaVu Sans"/>
              </a:rPr>
              <a:t>yxx644@miami.edu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Office Hours: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Wednesday 11am-4pm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Teaching Assistants &amp; their office hours at Ungar Building, room 310T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Martineulr Decastro Marasigan : Thursday 11am -12 pm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Esteban Isaac Morales : Thursday 2pm-3pm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Fakhir Ahmed Aslam : Tuesday 1pm -2pm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Dr. Hien Nguyen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Office Hours: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Monday from 7am – 8:00am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Tuesday from 10am – 12:00pm,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Thursday from 10am – 12pm,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or by appointment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320" name="Title 3"/>
          <p:cNvSpPr/>
          <p:nvPr/>
        </p:nvSpPr>
        <p:spPr>
          <a:xfrm>
            <a:off x="-55080" y="76320"/>
            <a:ext cx="11484360" cy="151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1" lang="en-US" sz="6000" spc="-1" strike="noStrike">
                <a:solidFill>
                  <a:srgbClr val="005030"/>
                </a:solidFill>
                <a:latin typeface="Arial"/>
                <a:ea typeface="DejaVu Sans"/>
              </a:rPr>
              <a:t>LAB Instructor &amp; TAs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321" name="Picture 7"/>
          <p:cNvSpPr/>
          <p:nvPr/>
        </p:nvSpPr>
        <p:spPr>
          <a:xfrm>
            <a:off x="6933960" y="1218600"/>
            <a:ext cx="1616040" cy="1156680"/>
          </a:xfrm>
          <a:prstGeom prst="roundRect">
            <a:avLst>
              <a:gd name="adj" fmla="val 14455"/>
            </a:avLst>
          </a:prstGeom>
          <a:blipFill rotWithShape="0">
            <a:blip r:embed="rId1"/>
            <a:srcRect/>
            <a:stretch/>
          </a:blipFill>
          <a:ln w="0">
            <a:noFill/>
          </a:ln>
          <a:effectLst>
            <a:outerShdw algn="tl" blurRad="152280" dir="788041" dist="11090" kx="110000" ky="200000" rotWithShape="0" sy="9800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dir="t" rig="threePt"/>
          </a:scene3d>
          <a:sp3d contourW="6350" prstMaterial="matte">
            <a:bevelT w="101600" h="101600"/>
            <a:contourClr>
              <a:srgbClr val="969696"/>
            </a:contourClr>
          </a:sp3d>
        </p:spPr>
        <p:style>
          <a:lnRef idx="0"/>
          <a:fillRef idx="0"/>
          <a:effectRef idx="0"/>
          <a:fontRef idx="minor"/>
        </p:style>
      </p:sp>
      <p:pic>
        <p:nvPicPr>
          <p:cNvPr id="322" name="" descr=""/>
          <p:cNvPicPr/>
          <p:nvPr/>
        </p:nvPicPr>
        <p:blipFill>
          <a:blip r:embed="rId2"/>
          <a:stretch/>
        </p:blipFill>
        <p:spPr>
          <a:xfrm>
            <a:off x="8229600" y="2743200"/>
            <a:ext cx="2742840" cy="3657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itle 1"/>
          <p:cNvSpPr/>
          <p:nvPr/>
        </p:nvSpPr>
        <p:spPr>
          <a:xfrm>
            <a:off x="3048120" y="1828800"/>
            <a:ext cx="8610120" cy="304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4000"/>
              </a:lnSpc>
              <a:spcAft>
                <a:spcPts val="601"/>
              </a:spcAft>
              <a:buNone/>
            </a:pPr>
            <a:r>
              <a:rPr b="1" lang="en-US" sz="8800" spc="-1" strike="noStrike">
                <a:solidFill>
                  <a:srgbClr val="005030"/>
                </a:solidFill>
                <a:latin typeface="Arial"/>
              </a:rPr>
              <a:t>TODAY’S LAB</a:t>
            </a:r>
            <a:endParaRPr b="0" lang="en-US" sz="8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itle 1"/>
          <p:cNvSpPr/>
          <p:nvPr/>
        </p:nvSpPr>
        <p:spPr>
          <a:xfrm>
            <a:off x="2819520" y="228600"/>
            <a:ext cx="8610120" cy="12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4000"/>
              </a:lnSpc>
              <a:spcAft>
                <a:spcPts val="601"/>
              </a:spcAft>
              <a:buNone/>
            </a:pPr>
            <a:r>
              <a:rPr b="1" lang="en-US" sz="6600" spc="-1" strike="noStrike">
                <a:solidFill>
                  <a:srgbClr val="005030"/>
                </a:solidFill>
                <a:latin typeface="Arial"/>
              </a:rPr>
              <a:t>TODAY’S LAB</a:t>
            </a:r>
            <a:endParaRPr b="0" lang="en-US" sz="6600" spc="-1" strike="noStrike">
              <a:latin typeface="Arial"/>
            </a:endParaRPr>
          </a:p>
        </p:txBody>
      </p:sp>
      <p:pic>
        <p:nvPicPr>
          <p:cNvPr id="325" name="Picture 1" descr="A screenshot of a computer program&#10;&#10;Description automatically generated"/>
          <p:cNvPicPr/>
          <p:nvPr/>
        </p:nvPicPr>
        <p:blipFill>
          <a:blip r:embed="rId1"/>
          <a:stretch/>
        </p:blipFill>
        <p:spPr>
          <a:xfrm>
            <a:off x="4572000" y="1600200"/>
            <a:ext cx="5237280" cy="487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itle 1"/>
          <p:cNvSpPr/>
          <p:nvPr/>
        </p:nvSpPr>
        <p:spPr>
          <a:xfrm>
            <a:off x="2438280" y="1219320"/>
            <a:ext cx="3200040" cy="373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4000"/>
              </a:lnSpc>
              <a:spcAft>
                <a:spcPts val="601"/>
              </a:spcAft>
              <a:buNone/>
            </a:pPr>
            <a:r>
              <a:rPr b="1" lang="en-US" sz="5400" spc="-1" strike="noStrike">
                <a:solidFill>
                  <a:srgbClr val="005030"/>
                </a:solidFill>
                <a:latin typeface="Arial"/>
              </a:rPr>
              <a:t>TODAY’S LAB</a:t>
            </a:r>
            <a:endParaRPr b="0" lang="en-US" sz="5400" spc="-1" strike="noStrike">
              <a:latin typeface="Arial"/>
            </a:endParaRPr>
          </a:p>
        </p:txBody>
      </p:sp>
      <p:grpSp>
        <p:nvGrpSpPr>
          <p:cNvPr id="327" name="Group 2"/>
          <p:cNvGrpSpPr/>
          <p:nvPr/>
        </p:nvGrpSpPr>
        <p:grpSpPr>
          <a:xfrm>
            <a:off x="6705720" y="76320"/>
            <a:ext cx="4871520" cy="6781320"/>
            <a:chOff x="6705720" y="76320"/>
            <a:chExt cx="4871520" cy="6781320"/>
          </a:xfrm>
        </p:grpSpPr>
        <p:pic>
          <p:nvPicPr>
            <p:cNvPr id="328" name="Picture 3" descr="A math equations on a white background&#10;&#10;Description automatically generated"/>
            <p:cNvPicPr/>
            <p:nvPr/>
          </p:nvPicPr>
          <p:blipFill>
            <a:blip r:embed="rId1"/>
            <a:stretch/>
          </p:blipFill>
          <p:spPr>
            <a:xfrm>
              <a:off x="6705720" y="76320"/>
              <a:ext cx="4664880" cy="4723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29" name="Picture 4" descr="A math equations on a white background&#10;&#10;Description automatically generated"/>
            <p:cNvPicPr/>
            <p:nvPr/>
          </p:nvPicPr>
          <p:blipFill>
            <a:blip r:embed="rId2"/>
            <a:stretch/>
          </p:blipFill>
          <p:spPr>
            <a:xfrm>
              <a:off x="6777000" y="4847400"/>
              <a:ext cx="4800240" cy="201024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itle 1"/>
          <p:cNvSpPr/>
          <p:nvPr/>
        </p:nvSpPr>
        <p:spPr>
          <a:xfrm>
            <a:off x="0" y="380880"/>
            <a:ext cx="2437920" cy="243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4000"/>
              </a:lnSpc>
              <a:spcAft>
                <a:spcPts val="601"/>
              </a:spcAft>
              <a:buNone/>
            </a:pPr>
            <a:r>
              <a:rPr b="1" lang="en-US" sz="4000" spc="-1" strike="noStrike">
                <a:solidFill>
                  <a:srgbClr val="005030"/>
                </a:solidFill>
                <a:latin typeface="Arial"/>
              </a:rPr>
              <a:t>TODAY’S LAB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331" name="Group 2"/>
          <p:cNvGrpSpPr/>
          <p:nvPr/>
        </p:nvGrpSpPr>
        <p:grpSpPr>
          <a:xfrm>
            <a:off x="2666880" y="76320"/>
            <a:ext cx="4871880" cy="6781320"/>
            <a:chOff x="2666880" y="76320"/>
            <a:chExt cx="4871880" cy="6781320"/>
          </a:xfrm>
        </p:grpSpPr>
        <p:pic>
          <p:nvPicPr>
            <p:cNvPr id="332" name="Picture 3" descr="A math equations on a white background&#10;&#10;Description automatically generated"/>
            <p:cNvPicPr/>
            <p:nvPr/>
          </p:nvPicPr>
          <p:blipFill>
            <a:blip r:embed="rId1"/>
            <a:stretch/>
          </p:blipFill>
          <p:spPr>
            <a:xfrm>
              <a:off x="2666880" y="76320"/>
              <a:ext cx="4664880" cy="4723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33" name="Picture 4" descr="A math equations on a white background&#10;&#10;Description automatically generated"/>
            <p:cNvPicPr/>
            <p:nvPr/>
          </p:nvPicPr>
          <p:blipFill>
            <a:blip r:embed="rId2"/>
            <a:stretch/>
          </p:blipFill>
          <p:spPr>
            <a:xfrm>
              <a:off x="2738520" y="4847400"/>
              <a:ext cx="4800240" cy="20102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334" name="Picture 1" descr="A screenshot of a computer&#10;&#10;Description automatically generated"/>
          <p:cNvPicPr/>
          <p:nvPr/>
        </p:nvPicPr>
        <p:blipFill>
          <a:blip r:embed="rId3"/>
          <a:stretch/>
        </p:blipFill>
        <p:spPr>
          <a:xfrm>
            <a:off x="8176680" y="1159560"/>
            <a:ext cx="4015080" cy="5589000"/>
          </a:xfrm>
          <a:prstGeom prst="rect">
            <a:avLst/>
          </a:prstGeom>
          <a:ln w="0">
            <a:noFill/>
          </a:ln>
        </p:spPr>
      </p:pic>
      <p:sp>
        <p:nvSpPr>
          <p:cNvPr id="335" name="Title 1"/>
          <p:cNvSpPr/>
          <p:nvPr/>
        </p:nvSpPr>
        <p:spPr>
          <a:xfrm>
            <a:off x="8153280" y="533520"/>
            <a:ext cx="4038120" cy="65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4000"/>
              </a:lnSpc>
              <a:spcAft>
                <a:spcPts val="601"/>
              </a:spcAft>
              <a:buNone/>
            </a:pPr>
            <a:r>
              <a:rPr b="1" lang="en-US" sz="3200" spc="-1" strike="noStrike">
                <a:solidFill>
                  <a:srgbClr val="005030"/>
                </a:solidFill>
                <a:latin typeface="Arial"/>
              </a:rPr>
              <a:t>Test Data &amp; Result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Picture 1" descr="A diagram of a travel&#10;&#10;Description automatically generated"/>
          <p:cNvPicPr/>
          <p:nvPr/>
        </p:nvPicPr>
        <p:blipFill>
          <a:blip r:embed="rId1"/>
          <a:stretch/>
        </p:blipFill>
        <p:spPr>
          <a:xfrm>
            <a:off x="4419720" y="1981080"/>
            <a:ext cx="5928840" cy="4800240"/>
          </a:xfrm>
          <a:prstGeom prst="rect">
            <a:avLst/>
          </a:prstGeom>
          <a:ln w="0">
            <a:noFill/>
          </a:ln>
        </p:spPr>
      </p:pic>
      <p:sp>
        <p:nvSpPr>
          <p:cNvPr id="337" name="Title 1"/>
          <p:cNvSpPr/>
          <p:nvPr/>
        </p:nvSpPr>
        <p:spPr>
          <a:xfrm>
            <a:off x="2895480" y="152280"/>
            <a:ext cx="8610120" cy="12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4000"/>
              </a:lnSpc>
              <a:spcAft>
                <a:spcPts val="601"/>
              </a:spcAft>
              <a:buNone/>
            </a:pPr>
            <a:r>
              <a:rPr b="1" lang="en-US" sz="6600" spc="-1" strike="noStrike">
                <a:solidFill>
                  <a:srgbClr val="005030"/>
                </a:solidFill>
                <a:latin typeface="Arial"/>
              </a:rPr>
              <a:t>TODAY’S LAB HINT</a:t>
            </a:r>
            <a:endParaRPr b="0" lang="en-US" sz="6600" spc="-1" strike="noStrike">
              <a:latin typeface="Arial"/>
            </a:endParaRPr>
          </a:p>
        </p:txBody>
      </p:sp>
      <p:sp>
        <p:nvSpPr>
          <p:cNvPr id="338" name="Subtitle 2"/>
          <p:cNvSpPr/>
          <p:nvPr/>
        </p:nvSpPr>
        <p:spPr>
          <a:xfrm>
            <a:off x="2971800" y="1219320"/>
            <a:ext cx="8457840" cy="106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noAutofit/>
          </a:bodyPr>
          <a:p>
            <a:pPr algn="ctr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rgbClr val="ff0000"/>
                </a:solidFill>
                <a:latin typeface="Arial"/>
              </a:rPr>
              <a:t>Use Input – Process – Output (I.P.O.)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  <a:buNone/>
              <a:tabLst>
                <a:tab algn="l" pos="0"/>
              </a:tabLst>
            </a:pP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3351</TotalTime>
  <Application>LibreOffice/7.3.7.2$Linux_X86_64 LibreOffice_project/30$Build-2</Application>
  <AppVersion>15.0000</AppVersion>
  <Words>256</Words>
  <Paragraphs>67</Paragraphs>
  <Company>University of Miami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2009-06-09T16:07:11Z</dcterms:created>
  <dc:creator>Hien Nguyen</dc:creator>
  <dc:description/>
  <dc:language>en-US</dc:language>
  <cp:lastModifiedBy/>
  <cp:lastPrinted>2024-01-22T12:06:01Z</cp:lastPrinted>
  <dcterms:modified xsi:type="dcterms:W3CDTF">2025-02-03T16:07:05Z</dcterms:modified>
  <cp:revision>332</cp:revision>
  <dc:subject/>
  <dc:title>Python Programming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8</vt:i4>
  </property>
  <property fmtid="{D5CDD505-2E9C-101B-9397-08002B2CF9AE}" pid="3" name="PresentationFormat">
    <vt:lpwstr>Widescreen</vt:lpwstr>
  </property>
  <property fmtid="{D5CDD505-2E9C-101B-9397-08002B2CF9AE}" pid="4" name="Slides">
    <vt:i4>19</vt:i4>
  </property>
</Properties>
</file>